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304" r:id="rId9"/>
    <p:sldId id="309" r:id="rId10"/>
    <p:sldId id="310" r:id="rId11"/>
    <p:sldId id="305" r:id="rId12"/>
    <p:sldId id="311" r:id="rId13"/>
    <p:sldId id="299" r:id="rId14"/>
    <p:sldId id="271" r:id="rId15"/>
    <p:sldId id="295" r:id="rId16"/>
  </p:sldIdLst>
  <p:sldSz cx="12192000" cy="6858000"/>
  <p:notesSz cx="6858000" cy="9144000"/>
  <p:embeddedFontLst>
    <p:embeddedFont>
      <p:font typeface="PingFang SC Regular" panose="020B0400000000000000" charset="-122"/>
      <p:regular r:id="rId20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9" userDrawn="1">
          <p15:clr>
            <a:srgbClr val="A4A3A4"/>
          </p15:clr>
        </p15:guide>
        <p15:guide id="2" pos="3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B0F0"/>
    <a:srgbClr val="EAEFF7"/>
    <a:srgbClr val="D2DEEF"/>
    <a:srgbClr val="00B050"/>
    <a:srgbClr val="26B7CC"/>
    <a:srgbClr val="FF8F00"/>
    <a:srgbClr val="3B5686"/>
    <a:srgbClr val="ED4989"/>
    <a:srgbClr val="FFD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39"/>
        <p:guide pos="3756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K-Nearest</c:v>
                </c:pt>
                <c:pt idx="2">
                  <c:v>SVM</c:v>
                </c:pt>
                <c:pt idx="3">
                  <c:v>Decision Tree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0.98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Webpage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10699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29539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480435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644775"/>
            <a:ext cx="3084830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7076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042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What kind of features should we choose?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quantity? quality?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tune a model to get 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better results?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Intermediate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Data Cleaning, Predicting final scores, Final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3672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Result analysis, Webpage construction of dynamic effect display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Build a framework for </a:t>
            </a: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Continuous optimization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2752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students to modify their learning patterns to improve learning outcomes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517265"/>
            <a:ext cx="464439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change their teaching models to improve teaching effectiveness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497840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5050790" y="4268470"/>
            <a:ext cx="1417320" cy="461645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sz="2400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4330700" y="4774565"/>
            <a:ext cx="2885440" cy="528955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3609340" y="5363845"/>
            <a:ext cx="4372610" cy="56197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2946400" y="5969635"/>
            <a:ext cx="5684520" cy="56197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2" name="任意多边形 8"/>
          <p:cNvSpPr/>
          <p:nvPr>
            <p:custDataLst>
              <p:tags r:id="rId5"/>
            </p:custDataLst>
          </p:nvPr>
        </p:nvSpPr>
        <p:spPr>
          <a:xfrm rot="5400000">
            <a:off x="7377430" y="1475740"/>
            <a:ext cx="2553335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" name="任意多边形 7"/>
          <p:cNvSpPr/>
          <p:nvPr>
            <p:custDataLst>
              <p:tags r:id="rId6"/>
            </p:custDataLst>
          </p:nvPr>
        </p:nvSpPr>
        <p:spPr>
          <a:xfrm rot="5400000">
            <a:off x="4211320" y="1490980"/>
            <a:ext cx="2553335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4" name="任意多边形 6"/>
          <p:cNvSpPr/>
          <p:nvPr>
            <p:custDataLst>
              <p:tags r:id="rId7"/>
            </p:custDataLst>
          </p:nvPr>
        </p:nvSpPr>
        <p:spPr>
          <a:xfrm rot="5400000">
            <a:off x="1079500" y="1473200"/>
            <a:ext cx="2553335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8"/>
            </p:custDataLst>
          </p:nvPr>
        </p:nvSpPr>
        <p:spPr>
          <a:xfrm>
            <a:off x="913765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 + nr 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first score + last score + nr 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4066540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Models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  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Decision Trees    Random Forest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                    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SVM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10"/>
            </p:custDataLst>
          </p:nvPr>
        </p:nvSpPr>
        <p:spPr>
          <a:xfrm>
            <a:off x="7219315" y="1640205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MSE</a:t>
            </a:r>
            <a:endParaRPr lang="en-US" sz="32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MAE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0275" name="Freeform 33"/>
          <p:cNvSpPr/>
          <p:nvPr>
            <p:custDataLst>
              <p:tags r:id="rId11"/>
            </p:custDataLst>
          </p:nvPr>
        </p:nvSpPr>
        <p:spPr>
          <a:xfrm>
            <a:off x="10395585" y="2362200"/>
            <a:ext cx="1189355" cy="1106805"/>
          </a:xfrm>
          <a:custGeom>
            <a:avLst/>
            <a:gdLst>
              <a:gd name="txL" fmla="*/ 0 w 140"/>
              <a:gd name="txT" fmla="*/ 0 h 132"/>
              <a:gd name="txR" fmla="*/ 140 w 140"/>
              <a:gd name="txB" fmla="*/ 132 h 132"/>
            </a:gdLst>
            <a:ahLst/>
            <a:cxnLst>
              <a:cxn ang="0">
                <a:pos x="140" y="50"/>
              </a:cxn>
              <a:cxn ang="0">
                <a:pos x="136" y="47"/>
              </a:cxn>
              <a:cxn ang="0">
                <a:pos x="112" y="47"/>
              </a:cxn>
              <a:cxn ang="0">
                <a:pos x="105" y="46"/>
              </a:cxn>
              <a:cxn ang="0">
                <a:pos x="98" y="46"/>
              </a:cxn>
              <a:cxn ang="0">
                <a:pos x="92" y="46"/>
              </a:cxn>
              <a:cxn ang="0">
                <a:pos x="90" y="46"/>
              </a:cxn>
              <a:cxn ang="0">
                <a:pos x="88" y="42"/>
              </a:cxn>
              <a:cxn ang="0">
                <a:pos x="74" y="3"/>
              </a:cxn>
              <a:cxn ang="0">
                <a:pos x="70" y="0"/>
              </a:cxn>
              <a:cxn ang="0">
                <a:pos x="66" y="3"/>
              </a:cxn>
              <a:cxn ang="0">
                <a:pos x="53" y="42"/>
              </a:cxn>
              <a:cxn ang="0">
                <a:pos x="51" y="46"/>
              </a:cxn>
              <a:cxn ang="0">
                <a:pos x="48" y="46"/>
              </a:cxn>
              <a:cxn ang="0">
                <a:pos x="42" y="46"/>
              </a:cxn>
              <a:cxn ang="0">
                <a:pos x="36" y="46"/>
              </a:cxn>
              <a:cxn ang="0">
                <a:pos x="29" y="47"/>
              </a:cxn>
              <a:cxn ang="0">
                <a:pos x="5" y="47"/>
              </a:cxn>
              <a:cxn ang="0">
                <a:pos x="1" y="50"/>
              </a:cxn>
              <a:cxn ang="0">
                <a:pos x="2" y="55"/>
              </a:cxn>
              <a:cxn ang="0">
                <a:pos x="39" y="82"/>
              </a:cxn>
              <a:cxn ang="0">
                <a:pos x="26" y="126"/>
              </a:cxn>
              <a:cxn ang="0">
                <a:pos x="27" y="131"/>
              </a:cxn>
              <a:cxn ang="0">
                <a:pos x="29" y="131"/>
              </a:cxn>
              <a:cxn ang="0">
                <a:pos x="29" y="131"/>
              </a:cxn>
              <a:cxn ang="0">
                <a:pos x="30" y="132"/>
              </a:cxn>
              <a:cxn ang="0">
                <a:pos x="30" y="132"/>
              </a:cxn>
              <a:cxn ang="0">
                <a:pos x="31" y="131"/>
              </a:cxn>
              <a:cxn ang="0">
                <a:pos x="31" y="131"/>
              </a:cxn>
              <a:cxn ang="0">
                <a:pos x="32" y="131"/>
              </a:cxn>
              <a:cxn ang="0">
                <a:pos x="70" y="105"/>
              </a:cxn>
              <a:cxn ang="0">
                <a:pos x="108" y="131"/>
              </a:cxn>
              <a:cxn ang="0">
                <a:pos x="111" y="132"/>
              </a:cxn>
              <a:cxn ang="0">
                <a:pos x="113" y="131"/>
              </a:cxn>
              <a:cxn ang="0">
                <a:pos x="115" y="126"/>
              </a:cxn>
              <a:cxn ang="0">
                <a:pos x="101" y="82"/>
              </a:cxn>
              <a:cxn ang="0">
                <a:pos x="138" y="55"/>
              </a:cxn>
              <a:cxn ang="0">
                <a:pos x="140" y="50"/>
              </a:cxn>
            </a:cxnLst>
            <a:rect l="txL" t="txT" r="txR" b="txB"/>
            <a:pathLst>
              <a:path w="140" h="132">
                <a:moveTo>
                  <a:pt x="140" y="50"/>
                </a:moveTo>
                <a:cubicBezTo>
                  <a:pt x="139" y="48"/>
                  <a:pt x="138" y="47"/>
                  <a:pt x="136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42"/>
                  <a:pt x="88" y="42"/>
                  <a:pt x="88" y="42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0" y="0"/>
                </a:cubicBezTo>
                <a:cubicBezTo>
                  <a:pt x="69" y="0"/>
                  <a:pt x="67" y="1"/>
                  <a:pt x="66" y="3"/>
                </a:cubicBezTo>
                <a:cubicBezTo>
                  <a:pt x="53" y="42"/>
                  <a:pt x="53" y="42"/>
                  <a:pt x="53" y="42"/>
                </a:cubicBezTo>
                <a:cubicBezTo>
                  <a:pt x="51" y="46"/>
                  <a:pt x="51" y="46"/>
                  <a:pt x="51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29" y="47"/>
                  <a:pt x="29" y="47"/>
                  <a:pt x="29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3" y="47"/>
                  <a:pt x="2" y="48"/>
                  <a:pt x="1" y="50"/>
                </a:cubicBezTo>
                <a:cubicBezTo>
                  <a:pt x="0" y="52"/>
                  <a:pt x="1" y="53"/>
                  <a:pt x="2" y="55"/>
                </a:cubicBezTo>
                <a:cubicBezTo>
                  <a:pt x="39" y="82"/>
                  <a:pt x="39" y="82"/>
                  <a:pt x="39" y="82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5" y="128"/>
                  <a:pt x="26" y="130"/>
                  <a:pt x="27" y="131"/>
                </a:cubicBezTo>
                <a:cubicBezTo>
                  <a:pt x="28" y="131"/>
                  <a:pt x="28" y="131"/>
                  <a:pt x="29" y="131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9" y="131"/>
                  <a:pt x="30" y="131"/>
                  <a:pt x="30" y="132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2"/>
                  <a:pt x="30" y="131"/>
                  <a:pt x="31" y="131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1"/>
                  <a:pt x="32" y="131"/>
                  <a:pt x="32" y="13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09" y="131"/>
                  <a:pt x="110" y="132"/>
                  <a:pt x="111" y="132"/>
                </a:cubicBezTo>
                <a:cubicBezTo>
                  <a:pt x="112" y="132"/>
                  <a:pt x="113" y="131"/>
                  <a:pt x="113" y="131"/>
                </a:cubicBezTo>
                <a:cubicBezTo>
                  <a:pt x="115" y="130"/>
                  <a:pt x="115" y="128"/>
                  <a:pt x="115" y="126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40" y="53"/>
                  <a:pt x="140" y="52"/>
                  <a:pt x="140" y="50"/>
                </a:cubicBezTo>
                <a:close/>
              </a:path>
            </a:pathLst>
          </a:custGeom>
          <a:solidFill>
            <a:srgbClr val="FFDC00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58520" y="1764030"/>
          <a:ext cx="10515600" cy="446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060"/>
                <a:gridCol w="2725420"/>
                <a:gridCol w="2639695"/>
                <a:gridCol w="2638425"/>
              </a:tblGrid>
              <a:tr h="1066800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MSE/MAE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 max score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max score + nr attempts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first score + last score + nr attempts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</a:tr>
              <a:tr h="816610"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252.1/11.8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250.7/11.6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258.5/11.9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333.7/12.6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423.3/14.2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395.0/14.3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88340"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194.1/10.1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188.5/9.9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800" b="1">
                          <a:solidFill>
                            <a:srgbClr val="ED4989"/>
                          </a:solidFill>
                          <a:highlight>
                            <a:srgbClr val="FFFF00"/>
                          </a:highlight>
                          <a:latin typeface="+mj-lt"/>
                          <a:cs typeface="+mj-lt"/>
                        </a:rPr>
                        <a:t>185.2/9.7</a:t>
                      </a:r>
                      <a:endParaRPr lang="en-US" altLang="zh-CN" sz="2800" b="1">
                        <a:solidFill>
                          <a:srgbClr val="ED4989"/>
                        </a:solidFill>
                        <a:highlight>
                          <a:srgbClr val="FFFF00"/>
                        </a:highlight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SVM</a:t>
                      </a:r>
                      <a:endParaRPr lang="en-US" altLang="zh-CN" sz="2000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571.0/16.4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368.2/16.4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568.8/16.3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Calibri Light" charset="0"/>
                        </a:rPr>
                        <a:t>XGBoost   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 Bold" panose="020B0604020202090204" charset="0"/>
                        <a:cs typeface="Arial Bold" panose="020B0604020202090204" charset="0"/>
                        <a:sym typeface="Calibri Light" charset="0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233.9/11.1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  <a:sym typeface="+mn-ea"/>
                        </a:rPr>
                        <a:t>226.0/11.1</a:t>
                      </a:r>
                      <a:endParaRPr lang="en-US" altLang="zh-CN" sz="2000">
                        <a:latin typeface="+mj-lt"/>
                        <a:cs typeface="+mj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217.4/10.3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9" name="任意多边形 42"/>
          <p:cNvSpPr/>
          <p:nvPr>
            <p:custDataLst>
              <p:tags r:id="rId1"/>
            </p:custDataLst>
          </p:nvPr>
        </p:nvSpPr>
        <p:spPr>
          <a:xfrm>
            <a:off x="9609455" y="2334895"/>
            <a:ext cx="2141855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" name="文本框 6"/>
          <p:cNvSpPr/>
          <p:nvPr>
            <p:custDataLst>
              <p:tags r:id="rId2"/>
            </p:custDataLst>
          </p:nvPr>
        </p:nvSpPr>
        <p:spPr>
          <a:xfrm>
            <a:off x="9761220" y="2445385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best K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5" name="任意多边形 8"/>
          <p:cNvSpPr/>
          <p:nvPr>
            <p:custDataLst>
              <p:tags r:id="rId3"/>
            </p:custDataLst>
          </p:nvPr>
        </p:nvSpPr>
        <p:spPr>
          <a:xfrm rot="5400000">
            <a:off x="7104380" y="1286510"/>
            <a:ext cx="1934210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1" name="任意多边形 7"/>
          <p:cNvSpPr/>
          <p:nvPr>
            <p:custDataLst>
              <p:tags r:id="rId4"/>
            </p:custDataLst>
          </p:nvPr>
        </p:nvSpPr>
        <p:spPr>
          <a:xfrm rot="5400000">
            <a:off x="4161155" y="1301750"/>
            <a:ext cx="1934210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2" name="任意多边形 6"/>
          <p:cNvSpPr/>
          <p:nvPr>
            <p:custDataLst>
              <p:tags r:id="rId5"/>
            </p:custDataLst>
          </p:nvPr>
        </p:nvSpPr>
        <p:spPr>
          <a:xfrm rot="5400000">
            <a:off x="1183640" y="1283970"/>
            <a:ext cx="1934210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3" name="文本框 6"/>
          <p:cNvSpPr/>
          <p:nvPr>
            <p:custDataLst>
              <p:tags r:id="rId6"/>
            </p:custDataLst>
          </p:nvPr>
        </p:nvSpPr>
        <p:spPr>
          <a:xfrm>
            <a:off x="708025" y="1759585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of attempts + </a:t>
            </a: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of max score  + course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4" name="文本框 6"/>
          <p:cNvSpPr/>
          <p:nvPr>
            <p:custDataLst>
              <p:tags r:id="rId7"/>
            </p:custDataLst>
          </p:nvPr>
        </p:nvSpPr>
        <p:spPr>
          <a:xfrm>
            <a:off x="3689350" y="1759585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Sunsupervised model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kmeans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6" name="文本框 6"/>
          <p:cNvSpPr/>
          <p:nvPr>
            <p:custDataLst>
              <p:tags r:id="rId8"/>
            </p:custDataLst>
          </p:nvPr>
        </p:nvSpPr>
        <p:spPr>
          <a:xfrm>
            <a:off x="6636385" y="1760220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Silhouette Coefficient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elbow method </a:t>
            </a: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 flipV="1">
            <a:off x="456565" y="3996055"/>
            <a:ext cx="11520000" cy="396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</a:ln>
        </p:spPr>
        <p:txBody>
          <a:bodyPr vert="horz" wrap="square" rtlCol="0">
            <a:noAutofit/>
          </a:bodyPr>
          <a:p>
            <a:endParaRPr lang="zh-CN" altLang="en-US"/>
          </a:p>
        </p:txBody>
      </p:sp>
      <p:sp>
        <p:nvSpPr>
          <p:cNvPr id="20" name="任意多边形 7"/>
          <p:cNvSpPr/>
          <p:nvPr>
            <p:custDataLst>
              <p:tags r:id="rId10"/>
            </p:custDataLst>
          </p:nvPr>
        </p:nvSpPr>
        <p:spPr>
          <a:xfrm rot="5400000">
            <a:off x="3693795" y="2514600"/>
            <a:ext cx="895985" cy="6837045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21" name="任意多边形 6"/>
          <p:cNvSpPr/>
          <p:nvPr>
            <p:custDataLst>
              <p:tags r:id="rId11"/>
            </p:custDataLst>
          </p:nvPr>
        </p:nvSpPr>
        <p:spPr>
          <a:xfrm rot="5400000">
            <a:off x="3686175" y="1419225"/>
            <a:ext cx="895985" cy="6852285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26B7CC"/>
            </a:solidFill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22" name="文本框 6"/>
          <p:cNvSpPr/>
          <p:nvPr>
            <p:custDataLst>
              <p:tags r:id="rId12"/>
            </p:custDataLst>
          </p:nvPr>
        </p:nvSpPr>
        <p:spPr>
          <a:xfrm>
            <a:off x="708025" y="4397375"/>
            <a:ext cx="6240780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Unsupervised model</a:t>
            </a:r>
            <a:endParaRPr lang="en-US" altLang="zh-CN" sz="2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kmeans</a:t>
            </a:r>
            <a:endParaRPr lang="en-US" sz="2000" b="1" dirty="0">
              <a:solidFill>
                <a:schemeClr val="tx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3" name="文本框 6"/>
          <p:cNvSpPr/>
          <p:nvPr>
            <p:custDataLst>
              <p:tags r:id="rId13"/>
            </p:custDataLst>
          </p:nvPr>
        </p:nvSpPr>
        <p:spPr>
          <a:xfrm>
            <a:off x="708025" y="5483860"/>
            <a:ext cx="6303645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Supervised model</a:t>
            </a:r>
            <a:endParaRPr lang="en-US" altLang="zh-CN" sz="2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LogisticRegression  K-Nearest  SVM  Decision Tree</a:t>
            </a:r>
            <a:endParaRPr lang="en-US" altLang="zh-CN" sz="1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4" name="文本框 6"/>
          <p:cNvSpPr/>
          <p:nvPr>
            <p:custDataLst>
              <p:tags r:id="rId14"/>
            </p:custDataLst>
          </p:nvPr>
        </p:nvSpPr>
        <p:spPr>
          <a:xfrm>
            <a:off x="5262880" y="4347210"/>
            <a:ext cx="2094230" cy="895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donate lables</a:t>
            </a:r>
            <a:endParaRPr lang="en-US" altLang="zh-CN" sz="28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5" name="文本框 6"/>
          <p:cNvSpPr/>
          <p:nvPr>
            <p:custDataLst>
              <p:tags r:id="rId15"/>
            </p:custDataLst>
          </p:nvPr>
        </p:nvSpPr>
        <p:spPr>
          <a:xfrm>
            <a:off x="5262880" y="5449570"/>
            <a:ext cx="2094230" cy="895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predict lables</a:t>
            </a:r>
            <a:endParaRPr lang="en-US" altLang="zh-CN" sz="28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6" name="任意多边形 42"/>
          <p:cNvSpPr/>
          <p:nvPr>
            <p:custDataLst>
              <p:tags r:id="rId16"/>
            </p:custDataLst>
          </p:nvPr>
        </p:nvSpPr>
        <p:spPr>
          <a:xfrm>
            <a:off x="8618855" y="4468495"/>
            <a:ext cx="3163570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7" name="文本框 6"/>
          <p:cNvSpPr/>
          <p:nvPr>
            <p:custDataLst>
              <p:tags r:id="rId17"/>
            </p:custDataLst>
          </p:nvPr>
        </p:nvSpPr>
        <p:spPr>
          <a:xfrm>
            <a:off x="8924925" y="4578985"/>
            <a:ext cx="261620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exact type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28" name="任意多边形 42"/>
          <p:cNvSpPr/>
          <p:nvPr>
            <p:custDataLst>
              <p:tags r:id="rId18"/>
            </p:custDataLst>
          </p:nvPr>
        </p:nvSpPr>
        <p:spPr>
          <a:xfrm>
            <a:off x="8618855" y="5523230"/>
            <a:ext cx="3163570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9" name="文本框 6"/>
          <p:cNvSpPr/>
          <p:nvPr>
            <p:custDataLst>
              <p:tags r:id="rId19"/>
            </p:custDataLst>
          </p:nvPr>
        </p:nvSpPr>
        <p:spPr>
          <a:xfrm>
            <a:off x="8924925" y="5633720"/>
            <a:ext cx="261620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accuracy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902710" y="4803140"/>
            <a:ext cx="1242000" cy="11112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6"/>
          <p:cNvSpPr/>
          <p:nvPr>
            <p:custDataLst>
              <p:tags r:id="rId20"/>
            </p:custDataLst>
          </p:nvPr>
        </p:nvSpPr>
        <p:spPr>
          <a:xfrm>
            <a:off x="3644900" y="4486910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 </a:t>
            </a:r>
            <a:endParaRPr lang="en-US" altLang="zh-CN" sz="1800" b="1" dirty="0">
              <a:solidFill>
                <a:schemeClr val="accent2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1" name="右箭头 30"/>
          <p:cNvSpPr/>
          <p:nvPr>
            <p:custDataLst>
              <p:tags r:id="rId21"/>
            </p:custDataLst>
          </p:nvPr>
        </p:nvSpPr>
        <p:spPr>
          <a:xfrm>
            <a:off x="3961130" y="5857875"/>
            <a:ext cx="1242000" cy="11112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6"/>
          <p:cNvSpPr/>
          <p:nvPr>
            <p:custDataLst>
              <p:tags r:id="rId22"/>
            </p:custDataLst>
          </p:nvPr>
        </p:nvSpPr>
        <p:spPr>
          <a:xfrm>
            <a:off x="3703320" y="5541645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 </a:t>
            </a:r>
            <a:endParaRPr lang="en-US" altLang="zh-CN" sz="1800" b="1" dirty="0">
              <a:solidFill>
                <a:schemeClr val="accent2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5" name="右大括号 34"/>
          <p:cNvSpPr/>
          <p:nvPr/>
        </p:nvSpPr>
        <p:spPr>
          <a:xfrm>
            <a:off x="7714615" y="4815205"/>
            <a:ext cx="601980" cy="1132205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9693910" y="3436620"/>
            <a:ext cx="761365" cy="636905"/>
          </a:xfrm>
          <a:prstGeom prst="rightArrow">
            <a:avLst/>
          </a:prstGeom>
          <a:solidFill>
            <a:srgbClr val="00B0F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WX20231219-1214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361440"/>
            <a:ext cx="5932805" cy="491236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6656070" y="1603375"/>
          <a:ext cx="2872740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15"/>
                <a:gridCol w="1901825"/>
              </a:tblGrid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silhouette_avg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0.406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0.48</a:t>
                      </a:r>
                      <a:r>
                        <a:rPr lang="en-US" altLang="zh-CN" sz="24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0.429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0.387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0.378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0.413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0.388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0.381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6"/>
          <p:cNvSpPr/>
          <p:nvPr>
            <p:custDataLst>
              <p:tags r:id="rId3"/>
            </p:custDataLst>
          </p:nvPr>
        </p:nvSpPr>
        <p:spPr>
          <a:xfrm>
            <a:off x="10378440" y="2428240"/>
            <a:ext cx="1665605" cy="27247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6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3 </a:t>
            </a:r>
            <a:endParaRPr lang="en-US" altLang="zh-CN" sz="16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13" name="右箭头 12"/>
          <p:cNvSpPr/>
          <p:nvPr>
            <p:custDataLst>
              <p:tags r:id="rId4"/>
            </p:custDataLst>
          </p:nvPr>
        </p:nvSpPr>
        <p:spPr>
          <a:xfrm rot="7800000">
            <a:off x="1680845" y="3436620"/>
            <a:ext cx="761365" cy="248285"/>
          </a:xfrm>
          <a:prstGeom prst="rightArrow">
            <a:avLst/>
          </a:prstGeom>
          <a:solidFill>
            <a:schemeClr val="accent2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38200" y="1875790"/>
          <a:ext cx="6487160" cy="440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95"/>
                <a:gridCol w="1642110"/>
                <a:gridCol w="1691005"/>
                <a:gridCol w="1339850"/>
              </a:tblGrid>
              <a:tr h="1711960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4000">
                          <a:latin typeface="+mj-lt"/>
                          <a:cs typeface="+mj-lt"/>
                        </a:rPr>
                        <a:t>type</a:t>
                      </a:r>
                      <a:endParaRPr lang="en-US" altLang="zh-CN" sz="4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Calibri Light" charset="0"/>
                        </a:rPr>
                        <a:t>average sum of attempts 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Calibri Light" charset="0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average</a:t>
                      </a:r>
                      <a:endParaRPr lang="en-US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sum of max score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average</a:t>
                      </a:r>
                      <a:endParaRPr lang="en-US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course score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</a:tr>
              <a:tr h="86169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400" b="1" dirty="0">
                          <a:solidFill>
                            <a:schemeClr val="tx2"/>
                          </a:solidFill>
                          <a:latin typeface="Calibri Light" charset="0"/>
                          <a:ea typeface="宋体" pitchFamily="2" charset="-122"/>
                          <a:sym typeface="Calibri Light" charset="0"/>
                        </a:rPr>
                        <a:t>Genius type</a:t>
                      </a:r>
                      <a:endParaRPr lang="en-US" altLang="zh-CN" sz="2400" b="1" dirty="0">
                        <a:solidFill>
                          <a:schemeClr val="tx2"/>
                        </a:solidFill>
                        <a:latin typeface="Calibri Light" charset="0"/>
                        <a:ea typeface="宋体" pitchFamily="2" charset="-122"/>
                        <a:cs typeface="+mj-lt"/>
                        <a:sym typeface="Calibri Light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65.4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10.9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86.9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85979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2400" b="1">
                          <a:solidFill>
                            <a:schemeClr val="tx2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Effort type</a:t>
                      </a:r>
                      <a:endParaRPr lang="en-US" altLang="en-US" sz="2400" b="1">
                        <a:solidFill>
                          <a:schemeClr val="tx2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135.0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12.2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  <a:sym typeface="+mn-ea"/>
                        </a:rPr>
                        <a:t>86.8</a:t>
                      </a:r>
                      <a:endParaRPr lang="en-US" altLang="zh-CN" sz="3200" b="1">
                        <a:latin typeface="+mj-lt"/>
                        <a:cs typeface="+mj-lt"/>
                        <a:sym typeface="+mn-ea"/>
                      </a:endParaRPr>
                    </a:p>
                  </a:txBody>
                  <a:tcPr/>
                </a:tc>
              </a:tr>
              <a:tr h="96901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tx2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Unmotivated type</a:t>
                      </a:r>
                      <a:endParaRPr lang="en-US" altLang="en-US" sz="2400" b="1">
                        <a:solidFill>
                          <a:schemeClr val="tx2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  <a:sym typeface="+mn-ea"/>
                        </a:rPr>
                        <a:t>26.6</a:t>
                      </a:r>
                      <a:endParaRPr lang="en-US" altLang="zh-CN" sz="3200" b="1">
                        <a:latin typeface="+mj-lt"/>
                        <a:cs typeface="+mj-lt"/>
                        <a:sym typeface="+mn-ea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4.3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solidFill>
                            <a:schemeClr val="tx1"/>
                          </a:solidFill>
                          <a:latin typeface="+mj-lt"/>
                          <a:cs typeface="+mj-lt"/>
                        </a:rPr>
                        <a:t>25.7</a:t>
                      </a:r>
                      <a:endParaRPr lang="en-US" altLang="zh-CN" sz="3200" b="1">
                        <a:solidFill>
                          <a:schemeClr val="tx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>
            <p:custDataLst>
              <p:tags r:id="rId3"/>
            </p:custDataLst>
          </p:nvPr>
        </p:nvGraphicFramePr>
        <p:xfrm>
          <a:off x="7911465" y="1875790"/>
          <a:ext cx="3936365" cy="440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pic>
        <p:nvPicPr>
          <p:cNvPr id="2" name="图片 1" descr="WX20231219-125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2495" y="575945"/>
            <a:ext cx="5915025" cy="6134100"/>
          </a:xfrm>
          <a:prstGeom prst="rect">
            <a:avLst/>
          </a:prstGeom>
        </p:spPr>
      </p:pic>
      <p:pic>
        <p:nvPicPr>
          <p:cNvPr id="3" name="图片 2" descr="WX20231219-130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1854835"/>
            <a:ext cx="5429250" cy="4219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TABLE_ENDDRAG_ORIGIN_RECT" val="828*346"/>
  <p:tag name="TABLE_ENDDRAG_RECT" val="67*138*828*346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TABLE_ENDDRAG_ORIGIN_RECT" val="226*346"/>
  <p:tag name="TABLE_ENDDRAG_RECT" val="524*126*226*346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TABLE_ENDDRAG_ORIGIN_RECT" val="510*344"/>
  <p:tag name="TABLE_ENDDRAG_RECT" val="75*133*510*344"/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2098</Words>
  <Application>WPS 演示</Application>
  <PresentationFormat>宽屏</PresentationFormat>
  <Paragraphs>312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Arial</vt:lpstr>
      <vt:lpstr>宋体</vt:lpstr>
      <vt:lpstr>Wingdings</vt:lpstr>
      <vt:lpstr>汉仪书宋二KW</vt:lpstr>
      <vt:lpstr>Calibri Light</vt:lpstr>
      <vt:lpstr>Helvetica Neue</vt:lpstr>
      <vt:lpstr>Calibri</vt:lpstr>
      <vt:lpstr>微软雅黑</vt:lpstr>
      <vt:lpstr>汉仪旗黑</vt:lpstr>
      <vt:lpstr>Arial Black</vt:lpstr>
      <vt:lpstr>Arial</vt:lpstr>
      <vt:lpstr>Impact</vt:lpstr>
      <vt:lpstr>PingFang SC Regular</vt:lpstr>
      <vt:lpstr>Adobe 黑体 Std R</vt:lpstr>
      <vt:lpstr>Arial Bold</vt:lpstr>
      <vt:lpstr>宋体</vt:lpstr>
      <vt:lpstr>Arial Unicode MS</vt:lpstr>
      <vt:lpstr>汉仪中黑KW</vt:lpstr>
      <vt:lpstr>微软雅黑</vt:lpstr>
      <vt:lpstr>微软雅黑 Light</vt:lpstr>
      <vt:lpstr>Office 主题</vt:lpstr>
      <vt:lpstr>1_Office 主题</vt:lpstr>
      <vt:lpstr>Analyzing student activity in the  Computer Programming course</vt:lpstr>
      <vt:lpstr>Team Introduction</vt:lpstr>
      <vt:lpstr>Project Motivation</vt:lpstr>
      <vt:lpstr>Methods - 1</vt:lpstr>
      <vt:lpstr>Results - 1</vt:lpstr>
      <vt:lpstr>Methods - 2</vt:lpstr>
      <vt:lpstr>Results - 2</vt:lpstr>
      <vt:lpstr>Methods - 2</vt:lpstr>
      <vt:lpstr>Results - Webpage</vt:lpstr>
      <vt:lpstr>Results - 2</vt:lpstr>
      <vt:lpstr>Lessons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132</cp:revision>
  <dcterms:created xsi:type="dcterms:W3CDTF">2023-12-19T11:21:31Z</dcterms:created>
  <dcterms:modified xsi:type="dcterms:W3CDTF">2023-12-19T11:21:31Z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